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9" r:id="rId1"/>
  </p:sldMasterIdLst>
  <p:notesMasterIdLst>
    <p:notesMasterId r:id="rId18"/>
  </p:notesMasterIdLst>
  <p:sldIdLst>
    <p:sldId id="256" r:id="rId2"/>
    <p:sldId id="299" r:id="rId3"/>
    <p:sldId id="302" r:id="rId4"/>
    <p:sldId id="303" r:id="rId5"/>
    <p:sldId id="310" r:id="rId6"/>
    <p:sldId id="307" r:id="rId7"/>
    <p:sldId id="308" r:id="rId8"/>
    <p:sldId id="309" r:id="rId9"/>
    <p:sldId id="324" r:id="rId10"/>
    <p:sldId id="314" r:id="rId11"/>
    <p:sldId id="315" r:id="rId12"/>
    <p:sldId id="316" r:id="rId13"/>
    <p:sldId id="317" r:id="rId14"/>
    <p:sldId id="318" r:id="rId15"/>
    <p:sldId id="311" r:id="rId16"/>
    <p:sldId id="323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71D6C"/>
    <a:srgbClr val="ECECEC"/>
    <a:srgbClr val="82045E"/>
    <a:srgbClr val="B23D02"/>
    <a:srgbClr val="488225"/>
    <a:srgbClr val="00A1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9" autoAdjust="0"/>
    <p:restoredTop sz="86478" autoAdjust="0"/>
  </p:normalViewPr>
  <p:slideViewPr>
    <p:cSldViewPr>
      <p:cViewPr varScale="1">
        <p:scale>
          <a:sx n="57" d="100"/>
          <a:sy n="57" d="100"/>
        </p:scale>
        <p:origin x="-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8A2FC9-3916-40F5-B98A-583E393F5858}" type="datetimeFigureOut">
              <a:rPr lang="nl-NL"/>
              <a:pPr>
                <a:defRPr/>
              </a:pPr>
              <a:t>11-9-2013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FC2BAF-8E8E-4496-8965-B2C1B93874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Tijdelijke aanduiding voor notities 2"/>
          <p:cNvSpPr>
            <a:spLocks noGrp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6980" name="Tijdelijke aanduiding voor dianummer 3"/>
          <p:cNvSpPr txBox="1">
            <a:spLocks noGrp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7" tIns="45363" rIns="90727" bIns="45363" anchor="b"/>
          <a:lstStyle/>
          <a:p>
            <a:pPr algn="r" eaLnBrk="0" hangingPunct="0"/>
            <a:fld id="{1BC629B0-8AE5-4AF0-A277-2925BE011E46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5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0"/>
          <p:cNvSpPr/>
          <p:nvPr/>
        </p:nvSpPr>
        <p:spPr>
          <a:xfrm>
            <a:off x="0" y="0"/>
            <a:ext cx="87788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ep 21"/>
          <p:cNvGrpSpPr>
            <a:grpSpLocks/>
          </p:cNvGrpSpPr>
          <p:nvPr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6" name="Rond hoek zelfde zijde rechthoek 22"/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23"/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ond hoek zelfde zijde rechthoek 24"/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Afbeelding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en-US" noProof="0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2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5" name="Rond hoek zelfde zijde rechthoek 2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6" name="Afbeelding 22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ep 23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8" name="Rond hoek zelfde zijde rechthoek 24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Afbeelding 25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1" name="Rond hoek zelfde zijde rechthoek 2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" name="Afbeelding 28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29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4" name="Rond hoek zelfde zijde rechthoek 30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5" name="Afbeelding 31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32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7" name="Rond hoek zelfde zijde rechthoek 33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8" name="Afbeelding 34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CC224-2A8E-4930-8DE8-BA91726B030E}" type="datetimeFigureOut">
              <a:rPr lang="en-US"/>
              <a:pPr/>
              <a:t>9/11/2013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7F1C956E-62B6-4B80-A334-04D40DEAAED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2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5" name="Rond hoek zelfde zijde rechthoek 2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6" name="Afbeelding 22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ep 23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8" name="Rond hoek zelfde zijde rechthoek 24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Afbeelding 25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1" name="Rond hoek zelfde zijde rechthoek 2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" name="Afbeelding 28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29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4" name="Rond hoek zelfde zijde rechthoek 30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5" name="Afbeelding 31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32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7" name="Rond hoek zelfde zijde rechthoek 33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8" name="Afbeelding 34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F2851B-A621-4E2B-8775-F6E009610641}" type="datetimeFigureOut">
              <a:rPr lang="en-US"/>
              <a:pPr/>
              <a:t>9/11/2013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AE45976F-526A-44FB-B482-C00107EBF46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87741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ep 21"/>
          <p:cNvGrpSpPr>
            <a:grpSpLocks/>
          </p:cNvGrpSpPr>
          <p:nvPr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6" name="Rond hoek zelfde zijde rechthoek 22"/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23"/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ond hoek zelfde zijde rechthoek 24"/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Afbeelding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en-US" noProof="0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20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fgeronde rechthoek 2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ep 22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7" name="Rond hoek zelfde zijde rechthoek 23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8" name="Afbeelding 24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Afgeronde rechthoek 2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1" name="Rond hoek zelfde zijde rechthoek 2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" name="Afbeelding 28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Afgeronde rechthoek 2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4" name="Groep 3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5" name="Rond hoek zelfde zijde rechthoek 3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6" name="Afbeelding 32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Afgeronde rechthoek 3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8" name="Groep 34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9" name="Rond hoek zelfde zijde rechthoek 35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0" name="Afbeelding 36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Afgeronde rechthoek 3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" name="Groep 38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3" name="Rond hoek zelfde zijde rechthoek 39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4" name="Afbeelding 40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Afgeronde rechthoek 4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000" y="1566000"/>
            <a:ext cx="7560000" cy="4467600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86A79C-0F73-408F-98F0-723D6A6F6966}" type="datetimeFigureOut">
              <a:rPr lang="en-US"/>
              <a:pPr/>
              <a:t>9/11/2013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0DAE0F46-01CD-48BC-90C8-3BE8276FA58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20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fgeronde rechthoek 2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oep 22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8" name="Rond hoek zelfde zijde rechthoek 23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Afbeelding 24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Afgeronde rechthoek 2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1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2" name="Rond hoek zelfde zijde rechthoek 2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3" name="Afbeelding 28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Afgeronde rechthoek 2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5" name="Groep 3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6" name="Rond hoek zelfde zijde rechthoek 3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7" name="Afbeelding 32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Afgeronde rechthoek 3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9" name="Groep 34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0" name="Rond hoek zelfde zijde rechthoek 35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1" name="Afbeelding 36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Afgeronde rechthoek 3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3" name="Groep 38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4" name="Rond hoek zelfde zijde rechthoek 39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5" name="Afbeelding 40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Afgeronde rechthoek 4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CB33C9-DEB7-47A3-A178-BF278A86B531}" type="datetimeFigureOut">
              <a:rPr lang="en-US"/>
              <a:pPr/>
              <a:t>9/11/2013</a:t>
            </a:fld>
            <a:endParaRPr lang="en-US"/>
          </a:p>
        </p:txBody>
      </p:sp>
      <p:sp>
        <p:nvSpPr>
          <p:cNvPr id="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691AC5F8-92B4-4BAF-8B5D-259B4973CF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20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7588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6450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geronde rechthoek 2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1" name="Groep 24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2" name="Rond hoek zelfde zijde rechthoek 25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3" name="Afbeelding 26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Afgeronde rechthoek 2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5" name="Groep 28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6" name="Rond hoek zelfde zijde rechthoek 29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7" name="Afbeelding 30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Afgeronde rechthoek 3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9" name="Groep 32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0" name="Rond hoek zelfde zijde rechthoek 33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1" name="Afbeelding 34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Afgeronde rechthoek 3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3" name="Groep 3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4" name="Rond hoek zelfde zijde rechthoek 3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5" name="Afbeelding 38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Afgeronde rechthoek 3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7" name="Groep 4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8" name="Rond hoek zelfde zijde rechthoek 4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9" name="Afbeelding 42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Afgeronde rechthoek 4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31" name="Date Placeholder 6"/>
          <p:cNvSpPr>
            <a:spLocks noGrp="1"/>
          </p:cNvSpPr>
          <p:nvPr>
            <p:ph type="dt" sz="half" idx="10"/>
          </p:nvPr>
        </p:nvSpPr>
        <p:spPr>
          <a:xfrm>
            <a:off x="1008063" y="6083300"/>
            <a:ext cx="1619250" cy="433388"/>
          </a:xfrm>
        </p:spPr>
        <p:txBody>
          <a:bodyPr/>
          <a:lstStyle>
            <a:lvl1pPr>
              <a:defRPr/>
            </a:lvl1pPr>
          </a:lstStyle>
          <a:p>
            <a:fld id="{23D5F301-3ED0-4657-99FC-2A271C350E2C}" type="datetimeFigureOut">
              <a:rPr lang="en-US"/>
              <a:pPr/>
              <a:t>9/11/2013</a:t>
            </a:fld>
            <a:endParaRPr lang="en-US"/>
          </a:p>
        </p:txBody>
      </p:sp>
      <p:sp>
        <p:nvSpPr>
          <p:cNvPr id="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771775" y="6083300"/>
            <a:ext cx="762000" cy="433388"/>
          </a:xfrm>
        </p:spPr>
        <p:txBody>
          <a:bodyPr/>
          <a:lstStyle>
            <a:lvl1pPr>
              <a:defRPr sz="2000" smtClean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AB470CC9-6106-4663-92EF-6508BDDEA0A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0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Afgeronde rechthoek 2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ep 22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6" name="Rond hoek zelfde zijde rechthoek 23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Afbeelding 24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Afgeronde rechthoek 2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0" name="Rond hoek zelfde zijde rechthoek 2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1" name="Afbeelding 28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Afgeronde rechthoek 2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3" name="Groep 3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4" name="Rond hoek zelfde zijde rechthoek 3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5" name="Afbeelding 32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Afgeronde rechthoek 3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7" name="Groep 34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8" name="Rond hoek zelfde zijde rechthoek 35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9" name="Afbeelding 36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Afgeronde rechthoek 3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1" name="Groep 38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2" name="Rond hoek zelfde zijde rechthoek 39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3" name="Afbeelding 40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Afgeronde rechthoek 4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8FA15-7251-40AB-A952-978293320CF5}" type="datetimeFigureOut">
              <a:rPr lang="en-US"/>
              <a:pPr/>
              <a:t>9/11/2013</a:t>
            </a:fld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788ED82D-1827-4534-8754-038832DCBC9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3" name="Rond hoek zelfde zijde rechthoek 2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" name="Afbeelding 22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ep 23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6" name="Rond hoek zelfde zijde rechthoek 24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Afbeelding 25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9" name="Rond hoek zelfde zijde rechthoek 2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" name="Afbeelding 28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29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2" name="Rond hoek zelfde zijde rechthoek 30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3" name="Afbeelding 31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ep 32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5" name="Rond hoek zelfde zijde rechthoek 33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6" name="Afbeelding 34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8C6142-D3C0-407A-9F24-1BFD0E09922A}" type="datetimeFigureOut">
              <a:rPr lang="en-US"/>
              <a:pPr/>
              <a:t>9/11/2013</a:t>
            </a:fld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195BBFDB-0DCB-4964-A902-5CFBDED391B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ep 21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7" name="Rond hoek zelfde zijde rechthoek 22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8" name="Afbeelding 23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ep 24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0" name="Rond hoek zelfde zijde rechthoek 25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1" name="Afbeelding 26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27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3" name="Rond hoek zelfde zijde rechthoek 28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4" name="Afbeelding 29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ep 3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6" name="Rond hoek zelfde zijde rechthoek 3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7" name="Afbeelding 32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ep 33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9" name="Rond hoek zelfde zijde rechthoek 34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0" name="Afbeelding 35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2AC86-00A8-4141-84DF-9FBC85D778ED}" type="datetimeFigureOut">
              <a:rPr lang="en-US"/>
              <a:pPr/>
              <a:t>9/11/2013</a:t>
            </a:fld>
            <a:endParaRPr lang="en-US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D312CDCE-DF36-427B-AF5C-771100EEE37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2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6" name="Rond hoek zelfde zijde rechthoek 2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Afbeelding 22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ep 23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9" name="Rond hoek zelfde zijde rechthoek 24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" name="Afbeelding 25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2" name="Rond hoek zelfde zijde rechthoek 2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3" name="Afbeelding 28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ep 29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5" name="Rond hoek zelfde zijde rechthoek 30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6" name="Afbeelding 31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ep 32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8" name="Rond hoek zelfde zijde rechthoek 33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9" name="Afbeelding 34"/>
            <p:cNvPicPr>
              <a:picLocks noChangeAspect="1"/>
            </p:cNvPicPr>
            <p:nvPr userDrawn="1"/>
          </p:nvPicPr>
          <p:blipFill>
            <a:blip r:embed="rId2" cstate="print"/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04C87-CFA6-4266-B1C1-40C63E104BAF}" type="datetimeFigureOut">
              <a:rPr lang="en-US"/>
              <a:pPr/>
              <a:t>9/11/2013</a:t>
            </a:fld>
            <a:endParaRPr lang="en-US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C7244187-F5D8-451F-9621-0E85A927D86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nd hoek zelfde zijde rechthoek 9"/>
          <p:cNvSpPr/>
          <p:nvPr/>
        </p:nvSpPr>
        <p:spPr>
          <a:xfrm rot="16200000">
            <a:off x="5558631" y="3296444"/>
            <a:ext cx="433388" cy="6007100"/>
          </a:xfrm>
          <a:prstGeom prst="round2SameRect">
            <a:avLst>
              <a:gd name="adj1" fmla="val 4761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nd hoek zelfde zijde rechthoek 12"/>
          <p:cNvSpPr/>
          <p:nvPr/>
        </p:nvSpPr>
        <p:spPr>
          <a:xfrm rot="16200000">
            <a:off x="5558631" y="3296444"/>
            <a:ext cx="433388" cy="6007100"/>
          </a:xfrm>
          <a:prstGeom prst="round2SameRect">
            <a:avLst>
              <a:gd name="adj1" fmla="val 4761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49263"/>
            <a:ext cx="829786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7200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stijl te bewerken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7575" y="1565275"/>
            <a:ext cx="75438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  <a:p>
            <a:pPr lvl="4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6083300"/>
            <a:ext cx="2133600" cy="4333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71D6C"/>
                </a:solidFill>
              </a:defRPr>
            </a:lvl1pPr>
          </a:lstStyle>
          <a:p>
            <a:fld id="{553215D7-CCA3-48C6-B1EC-6879E4F2998A}" type="datetimeFigureOut">
              <a:rPr lang="en-US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1525" y="6083300"/>
            <a:ext cx="5040313" cy="4333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71D6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71775" y="6083300"/>
            <a:ext cx="396875" cy="433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rgbClr val="271D6C"/>
                </a:solidFill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fld id="{704C3929-D752-42D9-8726-0E3F2FE5A81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4" name="Afbeelding 15"/>
          <p:cNvPicPr>
            <a:picLocks noChangeAspect="1"/>
          </p:cNvPicPr>
          <p:nvPr/>
        </p:nvPicPr>
        <p:blipFill>
          <a:blip r:embed="rId13" cstate="print"/>
          <a:srcRect r="79185"/>
          <a:stretch>
            <a:fillRect/>
          </a:stretch>
        </p:blipFill>
        <p:spPr bwMode="auto">
          <a:xfrm>
            <a:off x="8459788" y="6102350"/>
            <a:ext cx="2619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6" name="Afbeelding 13"/>
          <p:cNvPicPr>
            <a:picLocks noChangeAspect="1"/>
          </p:cNvPicPr>
          <p:nvPr/>
        </p:nvPicPr>
        <p:blipFill>
          <a:blip r:embed="rId13" cstate="print"/>
          <a:srcRect r="79185"/>
          <a:stretch>
            <a:fillRect/>
          </a:stretch>
        </p:blipFill>
        <p:spPr bwMode="auto">
          <a:xfrm>
            <a:off x="8459788" y="6102350"/>
            <a:ext cx="2619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hoek 14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hthoek 16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hthoek 17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hthoek 18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hthoek 19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lnSpc>
          <a:spcPct val="115000"/>
        </a:lnSpc>
        <a:spcBef>
          <a:spcPct val="0"/>
        </a:spcBef>
        <a:spcAft>
          <a:spcPct val="0"/>
        </a:spcAft>
        <a:buFont typeface="Corbel" pitchFamily="34" charset="0"/>
        <a:buChar char="–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1pPr>
      <a:lvl2pPr marL="593725" indent="-273050" algn="l" rtl="0" fontAlgn="base">
        <a:lnSpc>
          <a:spcPct val="115000"/>
        </a:lnSpc>
        <a:spcBef>
          <a:spcPct val="0"/>
        </a:spcBef>
        <a:spcAft>
          <a:spcPct val="0"/>
        </a:spcAft>
        <a:buFont typeface="Corbel" pitchFamily="34" charset="0"/>
        <a:buChar char="‐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2pPr>
      <a:lvl3pPr marL="868363" indent="-228600" algn="l" rtl="0" fontAlgn="base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3pPr>
      <a:lvl4pPr marL="1143000" indent="-228600" algn="l" rtl="0" fontAlgn="base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4pPr>
      <a:lvl5pPr marL="1371600" indent="-228600" algn="l" rtl="0" fontAlgn="base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lang="nl-NL"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-ets.eu/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1854200" y="4679950"/>
            <a:ext cx="6943725" cy="863600"/>
          </a:xfrm>
        </p:spPr>
        <p:txBody>
          <a:bodyPr/>
          <a:lstStyle/>
          <a:p>
            <a:r>
              <a:rPr lang="en-US" sz="2400" smtClean="0"/>
              <a:t>Deirdre Giesen &amp; Ger Snijkers</a:t>
            </a:r>
          </a:p>
          <a:p>
            <a:r>
              <a:rPr lang="en-US" sz="2400" i="1" smtClean="0"/>
              <a:t>EESW 9-11 September 2013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035050" y="3024188"/>
            <a:ext cx="7743825" cy="1474787"/>
          </a:xfrm>
        </p:spPr>
        <p:txBody>
          <a:bodyPr/>
          <a:lstStyle/>
          <a:p>
            <a:r>
              <a:rPr lang="en-US" sz="3200" smtClean="0"/>
              <a:t>Communication with businesses and response burden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z="2800" smtClean="0"/>
              <a:t>Promote consistent and positive image</a:t>
            </a:r>
          </a:p>
        </p:txBody>
      </p:sp>
      <p:sp>
        <p:nvSpPr>
          <p:cNvPr id="1310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indent="-342900">
              <a:buFont typeface="Corbel" pitchFamily="34" charset="0"/>
              <a:buNone/>
            </a:pPr>
            <a:r>
              <a:rPr lang="nl-NL" smtClean="0"/>
              <a:t>Show </a:t>
            </a:r>
            <a:r>
              <a:rPr lang="nl-NL" i="1" smtClean="0"/>
              <a:t>in all types of communication </a:t>
            </a:r>
            <a:r>
              <a:rPr lang="nl-NL" smtClean="0"/>
              <a:t>that NSI is</a:t>
            </a:r>
          </a:p>
          <a:p>
            <a:pPr marL="342900" indent="-342900">
              <a:buFontTx/>
              <a:buChar char="•"/>
            </a:pPr>
            <a:r>
              <a:rPr lang="nl-NL" smtClean="0"/>
              <a:t>thrustworthy</a:t>
            </a:r>
          </a:p>
          <a:p>
            <a:pPr marL="342900" indent="-342900">
              <a:buFontTx/>
              <a:buChar char="•"/>
            </a:pPr>
            <a:r>
              <a:rPr lang="nl-NL" smtClean="0"/>
              <a:t>friendly</a:t>
            </a:r>
          </a:p>
          <a:p>
            <a:pPr marL="342900" indent="-342900">
              <a:buFontTx/>
              <a:buChar char="•"/>
            </a:pPr>
            <a:r>
              <a:rPr lang="nl-NL" smtClean="0"/>
              <a:t>professional</a:t>
            </a:r>
          </a:p>
          <a:p>
            <a:pPr marL="342900" indent="-342900">
              <a:buFontTx/>
              <a:buChar char="•"/>
            </a:pPr>
            <a:r>
              <a:rPr lang="nl-NL" smtClean="0"/>
              <a:t>produces valuable output </a:t>
            </a:r>
          </a:p>
          <a:p>
            <a:pPr marL="342900" indent="-342900">
              <a:buFontTx/>
              <a:buChar char="•"/>
            </a:pPr>
            <a:r>
              <a:rPr lang="nl-NL" smtClean="0"/>
              <a:t>and cares about both response burden and quality.  </a:t>
            </a:r>
          </a:p>
          <a:p>
            <a:pPr marL="342900" indent="-342900">
              <a:buFont typeface="Corbel" pitchFamily="34" charset="0"/>
              <a:buNone/>
            </a:pPr>
            <a:endParaRPr lang="nl-NL" smtClean="0"/>
          </a:p>
          <a:p>
            <a:pPr marL="342900" indent="-342900">
              <a:buFont typeface="Corbel" pitchFamily="34" charset="0"/>
              <a:buNone/>
            </a:pPr>
            <a:endParaRPr lang="nl-NL" i="1" smtClean="0"/>
          </a:p>
          <a:p>
            <a:pPr marL="342900" indent="-342900"/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 Build relationships</a:t>
            </a:r>
          </a:p>
        </p:txBody>
      </p:sp>
      <p:sp>
        <p:nvSpPr>
          <p:cNvPr id="1320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Tx/>
              <a:buChar char="•"/>
            </a:pPr>
            <a:r>
              <a:rPr lang="en-GB" sz="1900" smtClean="0"/>
              <a:t>Build and manage relationships with key stake holders in business world (e.g. advisory councils with representatives of business as users and providers of data; contacts with business organisations; outreach activities).</a:t>
            </a:r>
          </a:p>
          <a:p>
            <a:pPr marL="571500" indent="-571500">
              <a:lnSpc>
                <a:spcPct val="90000"/>
              </a:lnSpc>
              <a:buFontTx/>
              <a:buChar char="•"/>
            </a:pPr>
            <a:r>
              <a:rPr lang="en-GB" sz="1900" smtClean="0"/>
              <a:t>Develop and promote dedicated output relevant to target groups in business world (e.g. statistical packages for starting your business, statistical package for market research, quick scan for benchmarking). </a:t>
            </a:r>
          </a:p>
          <a:p>
            <a:pPr marL="571500" indent="-571500">
              <a:lnSpc>
                <a:spcPct val="90000"/>
              </a:lnSpc>
              <a:buFontTx/>
              <a:buChar char="•"/>
            </a:pPr>
            <a:r>
              <a:rPr lang="en-GB" sz="1900" smtClean="0"/>
              <a:t>Communicate about these things</a:t>
            </a:r>
          </a:p>
          <a:p>
            <a:pPr marL="571500" indent="-571500">
              <a:lnSpc>
                <a:spcPct val="90000"/>
              </a:lnSpc>
              <a:buFontTx/>
              <a:buChar char="•"/>
            </a:pPr>
            <a:r>
              <a:rPr lang="en-GB" sz="1900" smtClean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pre-field survey communication</a:t>
            </a:r>
          </a:p>
        </p:txBody>
      </p:sp>
      <p:sp>
        <p:nvSpPr>
          <p:cNvPr id="1331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nl-NL" sz="2000" smtClean="0"/>
              <a:t>Know respondents (e.g. record keeping studies, profiling of large businesses)</a:t>
            </a:r>
          </a:p>
          <a:p>
            <a:pPr marL="342900" indent="-342900">
              <a:buFontTx/>
              <a:buChar char="•"/>
            </a:pPr>
            <a:r>
              <a:rPr lang="nl-NL" sz="2000" smtClean="0"/>
              <a:t>Keep registers and contact information up to date</a:t>
            </a:r>
          </a:p>
          <a:p>
            <a:pPr marL="342900" indent="-342900">
              <a:buFontTx/>
              <a:buChar char="•"/>
            </a:pPr>
            <a:r>
              <a:rPr lang="nl-NL" sz="2000" smtClean="0"/>
              <a:t>Use survey calendars to help business plan their resources </a:t>
            </a:r>
          </a:p>
          <a:p>
            <a:pPr marL="342900" indent="-342900">
              <a:buFontTx/>
              <a:buChar char="•"/>
            </a:pPr>
            <a:r>
              <a:rPr lang="nl-NL" sz="2000" smtClean="0"/>
              <a:t>…</a:t>
            </a:r>
          </a:p>
          <a:p>
            <a:pPr marL="342900" indent="-342900">
              <a:buFontTx/>
              <a:buChar char="•"/>
            </a:pP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field survey communication</a:t>
            </a:r>
          </a:p>
        </p:txBody>
      </p:sp>
      <p:sp>
        <p:nvSpPr>
          <p:cNvPr id="134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2000" smtClean="0"/>
              <a:t>Provide clear address information on envelope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2000" smtClean="0"/>
              <a:t>Indicate Unit / Reporting period / Deadline on letter ánd questionnaire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2000" smtClean="0"/>
              <a:t>Be clear about mandatory status, but do not stress immediately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2000" smtClean="0"/>
              <a:t>Provide appealing reasons for need of the survey request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2000" smtClean="0"/>
              <a:t>Use incentives (?)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2000" smtClean="0"/>
              <a:t>Provide efficient assistance for questions and complaints (e.g. website, helpdesk, complaint procedures)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2000" smtClean="0"/>
              <a:t>Provide single point of contact for large enterprises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2000" smtClean="0"/>
              <a:t>Document special arrangements for respondents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2000" smtClean="0"/>
              <a:t>Indicate changes in questionnaire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2000" smtClean="0"/>
              <a:t>User-friendly questionnaires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2000" smtClean="0"/>
              <a:t>…</a:t>
            </a:r>
          </a:p>
          <a:p>
            <a:pPr marL="342900" indent="-342900">
              <a:lnSpc>
                <a:spcPct val="80000"/>
              </a:lnSpc>
            </a:pPr>
            <a:endParaRPr lang="en-GB" sz="1700" smtClean="0"/>
          </a:p>
          <a:p>
            <a:pPr marL="342900" indent="-342900">
              <a:lnSpc>
                <a:spcPct val="80000"/>
              </a:lnSpc>
            </a:pPr>
            <a:endParaRPr lang="en-GB" sz="1700" smtClean="0"/>
          </a:p>
          <a:p>
            <a:pPr marL="342900" indent="-342900">
              <a:lnSpc>
                <a:spcPct val="80000"/>
              </a:lnSpc>
              <a:buFont typeface="Corbel" pitchFamily="34" charset="0"/>
              <a:buNone/>
            </a:pPr>
            <a:endParaRPr lang="en-GB" sz="1700" smtClean="0"/>
          </a:p>
          <a:p>
            <a:pPr marL="342900" indent="-342900">
              <a:lnSpc>
                <a:spcPct val="80000"/>
              </a:lnSpc>
            </a:pPr>
            <a:endParaRPr lang="en-GB" sz="1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Post-field survey communication</a:t>
            </a:r>
          </a:p>
        </p:txBody>
      </p:sp>
      <p:sp>
        <p:nvSpPr>
          <p:cNvPr id="1351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GB" sz="2000" smtClean="0"/>
              <a:t>Provide feed-back about status of submitted questionnaire</a:t>
            </a:r>
          </a:p>
          <a:p>
            <a:pPr marL="342900" indent="-342900">
              <a:buFontTx/>
              <a:buChar char="•"/>
            </a:pPr>
            <a:r>
              <a:rPr lang="en-GB" sz="2000" smtClean="0"/>
              <a:t>Plan follow-up calls as quickly as possible after submission of questionnaire</a:t>
            </a:r>
          </a:p>
          <a:p>
            <a:pPr marL="342900" indent="-342900">
              <a:buFontTx/>
              <a:buChar char="•"/>
            </a:pPr>
            <a:r>
              <a:rPr lang="en-GB" sz="2000" smtClean="0"/>
              <a:t>Use information of past response behaviour for design of follow-up strategies / sanctions</a:t>
            </a:r>
          </a:p>
          <a:p>
            <a:pPr marL="342900" indent="-342900">
              <a:buFontTx/>
              <a:buChar char="•"/>
            </a:pPr>
            <a:r>
              <a:rPr lang="en-GB" sz="200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Directions future research</a:t>
            </a:r>
          </a:p>
        </p:txBody>
      </p:sp>
      <p:sp>
        <p:nvSpPr>
          <p:cNvPr id="1280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mtClean="0"/>
              <a:t>Focus on communication for SMEs </a:t>
            </a:r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What are effective strategies to affect response behaviour? </a:t>
            </a:r>
          </a:p>
          <a:p>
            <a:pPr>
              <a:buFontTx/>
              <a:buChar char="•"/>
            </a:pPr>
            <a:r>
              <a:rPr lang="en-GB" smtClean="0"/>
              <a:t>What motivates respondents besides surveys being mandatory?</a:t>
            </a:r>
          </a:p>
          <a:p>
            <a:pPr>
              <a:buFontTx/>
              <a:buChar char="•"/>
            </a:pPr>
            <a:r>
              <a:rPr lang="en-GB" smtClean="0"/>
              <a:t>How to explain the relevance of a survey to a business?</a:t>
            </a:r>
          </a:p>
          <a:p>
            <a:pPr>
              <a:buFontTx/>
              <a:buChar char="•"/>
            </a:pPr>
            <a:r>
              <a:rPr lang="en-GB" smtClean="0"/>
              <a:t>If and how to work with incentives</a:t>
            </a:r>
          </a:p>
          <a:p>
            <a:pPr>
              <a:buFontTx/>
              <a:buChar char="•"/>
            </a:pPr>
            <a:r>
              <a:rPr lang="en-GB" smtClean="0"/>
              <a:t>Should we include information in letters about how long it takes to complete?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How to make progress</a:t>
            </a:r>
          </a:p>
        </p:txBody>
      </p:sp>
      <p:sp>
        <p:nvSpPr>
          <p:cNvPr id="1413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mtClean="0"/>
              <a:t>Involve businesses organisations and businesses in design of surveys and other communications aimed at businesses</a:t>
            </a:r>
          </a:p>
          <a:p>
            <a:pPr>
              <a:buFontTx/>
              <a:buChar char="•"/>
            </a:pPr>
            <a:r>
              <a:rPr lang="en-GB" smtClean="0"/>
              <a:t>Bring in theories form various disciplines </a:t>
            </a:r>
          </a:p>
          <a:p>
            <a:pPr>
              <a:buFontTx/>
              <a:buChar char="•"/>
            </a:pPr>
            <a:r>
              <a:rPr lang="en-GB" smtClean="0"/>
              <a:t>Study actual behaviour of business respondents</a:t>
            </a:r>
          </a:p>
          <a:p>
            <a:pPr>
              <a:buFontTx/>
              <a:buChar char="•"/>
            </a:pPr>
            <a:r>
              <a:rPr lang="en-GB" smtClean="0"/>
              <a:t>Collect management info to monitor data collection process </a:t>
            </a:r>
          </a:p>
          <a:p>
            <a:pPr>
              <a:buFontTx/>
              <a:buChar char="•"/>
            </a:pPr>
            <a:r>
              <a:rPr lang="en-GB" smtClean="0"/>
              <a:t>Evaluate results of actions</a:t>
            </a:r>
          </a:p>
          <a:p>
            <a:pPr>
              <a:buFontTx/>
              <a:buChar char="•"/>
            </a:pPr>
            <a:r>
              <a:rPr lang="en-GB" smtClean="0"/>
              <a:t>Try to do experiments or pilot studies</a:t>
            </a:r>
          </a:p>
          <a:p>
            <a:pPr>
              <a:buFontTx/>
              <a:buChar char="•"/>
            </a:pPr>
            <a:r>
              <a:rPr lang="en-GB" smtClean="0"/>
              <a:t>Document and share work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Outline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mtClean="0"/>
              <a:t>Overview “communication findings” BLUE-ETS</a:t>
            </a:r>
          </a:p>
          <a:p>
            <a:pPr>
              <a:buFontTx/>
              <a:buChar char="•"/>
            </a:pPr>
            <a:r>
              <a:rPr lang="en-GB" smtClean="0"/>
              <a:t>Recommendations for NSI communication with businesses</a:t>
            </a:r>
          </a:p>
          <a:p>
            <a:pPr>
              <a:buFontTx/>
              <a:buChar char="•"/>
            </a:pPr>
            <a:r>
              <a:rPr lang="en-GB" smtClean="0"/>
              <a:t>Directions for further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4" name="Rectangle 1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</a:p>
        </p:txBody>
      </p:sp>
      <p:sp>
        <p:nvSpPr>
          <p:cNvPr id="11264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917575" y="1565275"/>
            <a:ext cx="7543800" cy="2943225"/>
          </a:xfrm>
        </p:spPr>
        <p:txBody>
          <a:bodyPr/>
          <a:lstStyle/>
          <a:p>
            <a:pPr algn="ctr">
              <a:lnSpc>
                <a:spcPct val="95000"/>
              </a:lnSpc>
              <a:buFont typeface="Corbel" pitchFamily="34" charset="0"/>
              <a:buNone/>
            </a:pPr>
            <a:r>
              <a:rPr lang="en-GB" sz="2000" b="1" smtClean="0"/>
              <a:t>BLUE-ETS deliverables  2.1 2.3 3.1.3.2 8.1; workshop on communication (Brussels 27-11-21012) </a:t>
            </a:r>
            <a:r>
              <a:rPr lang="en-GB" sz="2000" b="1" smtClean="0">
                <a:hlinkClick r:id="rId3"/>
              </a:rPr>
              <a:t>www.blue-ets.eu</a:t>
            </a:r>
            <a:r>
              <a:rPr lang="en-GB" sz="2000" b="1" smtClean="0"/>
              <a:t> </a:t>
            </a:r>
          </a:p>
          <a:p>
            <a:pPr algn="ctr">
              <a:lnSpc>
                <a:spcPct val="95000"/>
              </a:lnSpc>
              <a:buFont typeface="Corbel" pitchFamily="34" charset="0"/>
              <a:buNone/>
            </a:pPr>
            <a:endParaRPr lang="en-GB" sz="2000" b="1" smtClean="0"/>
          </a:p>
          <a:p>
            <a:pPr>
              <a:lnSpc>
                <a:spcPct val="95000"/>
              </a:lnSpc>
              <a:buFont typeface="Corbel" pitchFamily="34" charset="0"/>
              <a:buNone/>
            </a:pPr>
            <a:r>
              <a:rPr lang="en-GB" sz="2000" smtClean="0"/>
              <a:t>CBS Deirdre Giesen, Vanessa Torres van Grinsven, Ger Snijkers et al. </a:t>
            </a:r>
          </a:p>
          <a:p>
            <a:pPr>
              <a:lnSpc>
                <a:spcPct val="95000"/>
              </a:lnSpc>
              <a:buFont typeface="Corbel" pitchFamily="34" charset="0"/>
              <a:buNone/>
            </a:pPr>
            <a:r>
              <a:rPr lang="en-GB" sz="2000" smtClean="0"/>
              <a:t>University of Ljubljana: Mojca Bavdaž, Irena Bolko et al.</a:t>
            </a:r>
          </a:p>
          <a:p>
            <a:pPr>
              <a:lnSpc>
                <a:spcPct val="95000"/>
              </a:lnSpc>
              <a:buFont typeface="Corbel" pitchFamily="34" charset="0"/>
              <a:buNone/>
            </a:pPr>
            <a:r>
              <a:rPr lang="en-GB" sz="2000" smtClean="0"/>
              <a:t>SSB Gustav Haraldsen, Oyvin Kleven, Tora Löfgren, Dag Gravem et al. </a:t>
            </a:r>
          </a:p>
          <a:p>
            <a:pPr>
              <a:lnSpc>
                <a:spcPct val="95000"/>
              </a:lnSpc>
              <a:buFont typeface="Corbel" pitchFamily="34" charset="0"/>
              <a:buNone/>
            </a:pPr>
            <a:r>
              <a:rPr lang="en-GB" sz="2000" smtClean="0"/>
              <a:t>SCB: Boris Lorenc, Andreas Persson et al. </a:t>
            </a:r>
          </a:p>
          <a:p>
            <a:pPr>
              <a:lnSpc>
                <a:spcPct val="95000"/>
              </a:lnSpc>
              <a:buFont typeface="Corbel" pitchFamily="34" charset="0"/>
              <a:buNone/>
            </a:pPr>
            <a:r>
              <a:rPr lang="en-GB" sz="2000" smtClean="0"/>
              <a:t>SORS: Rudi Seljak et al.</a:t>
            </a:r>
          </a:p>
          <a:p>
            <a:pPr>
              <a:lnSpc>
                <a:spcPct val="95000"/>
              </a:lnSpc>
              <a:buFont typeface="Corbel" pitchFamily="34" charset="0"/>
              <a:buNone/>
            </a:pPr>
            <a:r>
              <a:rPr lang="en-GB" sz="2000" smtClean="0"/>
              <a:t>University of Bergamo: Sylvia Biffignandi et al. </a:t>
            </a:r>
          </a:p>
          <a:p>
            <a:pPr>
              <a:lnSpc>
                <a:spcPct val="95000"/>
              </a:lnSpc>
              <a:buFont typeface="Corbel" pitchFamily="34" charset="0"/>
              <a:buNone/>
            </a:pPr>
            <a:r>
              <a:rPr lang="en-GB" sz="2000" smtClean="0"/>
              <a:t>CEPS:  Mikkel Barslund et al.</a:t>
            </a:r>
          </a:p>
          <a:p>
            <a:pPr>
              <a:lnSpc>
                <a:spcPct val="95000"/>
              </a:lnSpc>
            </a:pPr>
            <a:endParaRPr lang="en-GB" sz="2000" smtClean="0"/>
          </a:p>
          <a:p>
            <a:pPr>
              <a:lnSpc>
                <a:spcPct val="95000"/>
              </a:lnSpc>
              <a:buFont typeface="Corbel" pitchFamily="34" charset="0"/>
              <a:buNone/>
            </a:pPr>
            <a:r>
              <a:rPr lang="en-GB" sz="2000" smtClean="0"/>
              <a:t>	Ger Snijkers &amp; Jacqui Jones (2013) Business Survey Communication Chapter 9 in “Designing and Conduction Business Surveys” </a:t>
            </a:r>
          </a:p>
          <a:p>
            <a:pPr>
              <a:lnSpc>
                <a:spcPct val="95000"/>
              </a:lnSpc>
            </a:pPr>
            <a:endParaRPr lang="en-GB" sz="2000" smtClean="0"/>
          </a:p>
        </p:txBody>
      </p:sp>
      <p:pic>
        <p:nvPicPr>
          <p:cNvPr id="112647" name="Picture 7" descr="BLUE-ETS_Project_logo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1557338"/>
            <a:ext cx="792162" cy="762000"/>
          </a:xfrm>
          <a:noFill/>
          <a:ln>
            <a:solidFill>
              <a:schemeClr val="tx1"/>
            </a:solidFill>
          </a:ln>
        </p:spPr>
      </p:pic>
      <p:graphicFrame>
        <p:nvGraphicFramePr>
          <p:cNvPr id="112651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227763" y="333375"/>
          <a:ext cx="2376487" cy="1055688"/>
        </p:xfrm>
        <a:graphic>
          <a:graphicData uri="http://schemas.openxmlformats.org/presentationml/2006/ole">
            <p:oleObj spid="_x0000_s112651" name="Photo Editor-foto" r:id="rId5" imgW="2809524" imgH="124761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000" smtClean="0"/>
              <a:t> BLUE-ETS research on burden and motivation </a:t>
            </a:r>
          </a:p>
        </p:txBody>
      </p:sp>
      <p:graphicFrame>
        <p:nvGraphicFramePr>
          <p:cNvPr id="117870" name="Group 110"/>
          <p:cNvGraphicFramePr>
            <a:graphicFrameLocks noGrp="1"/>
          </p:cNvGraphicFramePr>
          <p:nvPr>
            <p:ph idx="4294967295"/>
          </p:nvPr>
        </p:nvGraphicFramePr>
        <p:xfrm>
          <a:off x="917575" y="1565275"/>
          <a:ext cx="7543800" cy="3878898"/>
        </p:xfrm>
        <a:graphic>
          <a:graphicData uri="http://schemas.openxmlformats.org/drawingml/2006/table">
            <a:tbl>
              <a:tblPr/>
              <a:tblGrid>
                <a:gridCol w="3771900"/>
                <a:gridCol w="3771900"/>
              </a:tblGrid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rbe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Measurement and reduction of response burden in official business surveys NSIs practice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rbe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Businesses’ perspectives on official statistics e.g.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rbe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Case studies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rbe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Analyses of data on burden and response behaviour in Sweden, Norway and Netherlands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rbel" pitchFamily="34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Studies on effects of actions to reduce burden and/or increase motivation: Experiments on improving motivation in Sweden and Slovenia, studies on effects of questionnaire design in Norway and The Netherlands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el 1"/>
          <p:cNvSpPr>
            <a:spLocks noGrp="1"/>
          </p:cNvSpPr>
          <p:nvPr>
            <p:ph type="title" idx="4294967295"/>
          </p:nvPr>
        </p:nvSpPr>
        <p:spPr>
          <a:xfrm>
            <a:off x="539750" y="449263"/>
            <a:ext cx="8334375" cy="531812"/>
          </a:xfrm>
        </p:spPr>
        <p:txBody>
          <a:bodyPr lIns="91440" tIns="45720" rIns="91440" anchor="b"/>
          <a:lstStyle/>
          <a:p>
            <a:r>
              <a:rPr lang="nl-NL" sz="2800" smtClean="0"/>
              <a:t>Slovenian experiment (Bavdaž &amp; Bolko 2013)</a:t>
            </a:r>
            <a:endParaRPr lang="en-GB" sz="2800" smtClean="0"/>
          </a:p>
        </p:txBody>
      </p:sp>
      <p:sp>
        <p:nvSpPr>
          <p:cNvPr id="125956" name="Tijdelijke aanduiding voor dianummer 4"/>
          <p:cNvSpPr txBox="1">
            <a:spLocks noGrp="1"/>
          </p:cNvSpPr>
          <p:nvPr/>
        </p:nvSpPr>
        <p:spPr bwMode="auto">
          <a:xfrm>
            <a:off x="73152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endParaRPr lang="en-US" sz="4000" b="1">
              <a:solidFill>
                <a:schemeClr val="accent1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12595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484313"/>
            <a:ext cx="6840538" cy="5033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000" smtClean="0"/>
              <a:t>Framework for NSI communication and response behaviour</a:t>
            </a:r>
            <a:r>
              <a:rPr lang="en-GB" sz="3000" smtClean="0"/>
              <a:t> </a:t>
            </a:r>
            <a:endParaRPr lang="en-GB" sz="1600" smtClean="0"/>
          </a:p>
        </p:txBody>
      </p:sp>
      <p:sp>
        <p:nvSpPr>
          <p:cNvPr id="1228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indent="-342900">
              <a:buFont typeface="Corbel" pitchFamily="34" charset="0"/>
              <a:buNone/>
            </a:pPr>
            <a:endParaRPr lang="en-GB" smtClean="0"/>
          </a:p>
        </p:txBody>
      </p:sp>
      <p:grpSp>
        <p:nvGrpSpPr>
          <p:cNvPr id="122884" name="Group 4"/>
          <p:cNvGrpSpPr>
            <a:grpSpLocks noChangeAspect="1"/>
          </p:cNvGrpSpPr>
          <p:nvPr/>
        </p:nvGrpSpPr>
        <p:grpSpPr bwMode="auto">
          <a:xfrm>
            <a:off x="323850" y="1628775"/>
            <a:ext cx="8388350" cy="3937000"/>
            <a:chOff x="1314" y="1345"/>
            <a:chExt cx="11340" cy="5040"/>
          </a:xfrm>
        </p:grpSpPr>
        <p:sp>
          <p:nvSpPr>
            <p:cNvPr id="122885" name="AutoShape 5"/>
            <p:cNvSpPr>
              <a:spLocks noChangeAspect="1" noChangeArrowheads="1"/>
            </p:cNvSpPr>
            <p:nvPr/>
          </p:nvSpPr>
          <p:spPr bwMode="auto">
            <a:xfrm>
              <a:off x="1314" y="1345"/>
              <a:ext cx="11340" cy="50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886" name="Text Box 6"/>
            <p:cNvSpPr txBox="1">
              <a:spLocks noChangeArrowheads="1"/>
            </p:cNvSpPr>
            <p:nvPr/>
          </p:nvSpPr>
          <p:spPr bwMode="auto">
            <a:xfrm>
              <a:off x="1675" y="1885"/>
              <a:ext cx="1977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nl-NL" sz="1200">
                  <a:latin typeface="Arial" charset="0"/>
                  <a:ea typeface="MS PGothic" pitchFamily="34" charset="-128"/>
                </a:rPr>
                <a:t>Survey communication</a:t>
              </a:r>
              <a:endParaRPr lang="en-GB" sz="24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2887" name="Text Box 7"/>
            <p:cNvSpPr txBox="1">
              <a:spLocks noChangeArrowheads="1"/>
            </p:cNvSpPr>
            <p:nvPr/>
          </p:nvSpPr>
          <p:spPr bwMode="auto">
            <a:xfrm>
              <a:off x="1675" y="3505"/>
              <a:ext cx="1977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nl-NL" sz="1200">
                  <a:latin typeface="Arial" charset="0"/>
                  <a:ea typeface="MS PGothic" pitchFamily="34" charset="-128"/>
                </a:rPr>
                <a:t>Output-related communication</a:t>
              </a:r>
              <a:endParaRPr lang="en-GB" sz="24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2888" name="Text Box 8"/>
            <p:cNvSpPr txBox="1">
              <a:spLocks noChangeArrowheads="1"/>
            </p:cNvSpPr>
            <p:nvPr/>
          </p:nvSpPr>
          <p:spPr bwMode="auto">
            <a:xfrm>
              <a:off x="1494" y="1705"/>
              <a:ext cx="2701" cy="27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nl-NL" sz="1200">
                <a:latin typeface="Arial" charset="0"/>
                <a:ea typeface="MS PGothic" pitchFamily="34" charset="-128"/>
              </a:endParaRPr>
            </a:p>
            <a:p>
              <a:pPr eaLnBrk="0" hangingPunct="0"/>
              <a:endParaRPr lang="nl-NL" sz="1200">
                <a:latin typeface="Arial" charset="0"/>
                <a:ea typeface="MS PGothic" pitchFamily="34" charset="-128"/>
              </a:endParaRPr>
            </a:p>
            <a:p>
              <a:pPr algn="ctr" eaLnBrk="0" hangingPunct="0">
                <a:spcBef>
                  <a:spcPts val="600"/>
                </a:spcBef>
              </a:pPr>
              <a:endParaRPr lang="nl-NL" sz="1200">
                <a:latin typeface="Arial" charset="0"/>
                <a:ea typeface="MS PGothic" pitchFamily="34" charset="-128"/>
              </a:endParaRPr>
            </a:p>
            <a:p>
              <a:pPr algn="ctr" eaLnBrk="0" hangingPunct="0">
                <a:spcBef>
                  <a:spcPts val="300"/>
                </a:spcBef>
              </a:pPr>
              <a:endParaRPr lang="nl-NL" sz="1200">
                <a:latin typeface="Arial" charset="0"/>
                <a:ea typeface="MS PGothic" pitchFamily="34" charset="-128"/>
              </a:endParaRPr>
            </a:p>
            <a:p>
              <a:pPr algn="ctr" eaLnBrk="0" hangingPunct="0">
                <a:spcBef>
                  <a:spcPts val="300"/>
                </a:spcBef>
              </a:pPr>
              <a:r>
                <a:rPr lang="nl-NL" sz="1200">
                  <a:latin typeface="Arial" charset="0"/>
                  <a:ea typeface="MS PGothic" pitchFamily="34" charset="-128"/>
                </a:rPr>
                <a:t>Communication </a:t>
              </a:r>
              <a:br>
                <a:rPr lang="nl-NL" sz="1200">
                  <a:latin typeface="Arial" charset="0"/>
                  <a:ea typeface="MS PGothic" pitchFamily="34" charset="-128"/>
                </a:rPr>
              </a:br>
              <a:r>
                <a:rPr lang="nl-NL" sz="1200">
                  <a:latin typeface="Arial" charset="0"/>
                  <a:ea typeface="MS PGothic" pitchFamily="34" charset="-128"/>
                </a:rPr>
                <a:t>initiated by NSI</a:t>
              </a:r>
              <a:endParaRPr lang="en-GB" sz="24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2889" name="Text Box 9"/>
            <p:cNvSpPr txBox="1">
              <a:spLocks noChangeArrowheads="1"/>
            </p:cNvSpPr>
            <p:nvPr/>
          </p:nvSpPr>
          <p:spPr bwMode="auto">
            <a:xfrm>
              <a:off x="1854" y="4765"/>
              <a:ext cx="198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6000"/>
                </a:lnSpc>
                <a:spcAft>
                  <a:spcPts val="600"/>
                </a:spcAft>
              </a:pPr>
              <a:r>
                <a:rPr lang="nl-NL" sz="1200">
                  <a:latin typeface="Arial Unicode MS" pitchFamily="34" charset="-128"/>
                  <a:ea typeface="MS PGothic" pitchFamily="34" charset="-128"/>
                </a:rPr>
                <a:t>Communication in the media about surveys and statistics</a:t>
              </a:r>
              <a:endParaRPr lang="en-GB" sz="2400">
                <a:latin typeface="Arial Unicode MS" pitchFamily="34" charset="-128"/>
                <a:ea typeface="MS PGothic" pitchFamily="34" charset="-128"/>
              </a:endParaRPr>
            </a:p>
          </p:txBody>
        </p:sp>
        <p:sp>
          <p:nvSpPr>
            <p:cNvPr id="122890" name="Text Box 10"/>
            <p:cNvSpPr txBox="1">
              <a:spLocks noChangeArrowheads="1"/>
            </p:cNvSpPr>
            <p:nvPr/>
          </p:nvSpPr>
          <p:spPr bwMode="auto">
            <a:xfrm>
              <a:off x="5634" y="3325"/>
              <a:ext cx="126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6000"/>
                </a:lnSpc>
                <a:spcAft>
                  <a:spcPts val="600"/>
                </a:spcAft>
              </a:pPr>
              <a:r>
                <a:rPr lang="nl-NL" sz="1100">
                  <a:latin typeface="Arial Unicode MS" pitchFamily="34" charset="-128"/>
                  <a:ea typeface="MS PGothic" pitchFamily="34" charset="-128"/>
                </a:rPr>
                <a:t>Corporate image of NSI </a:t>
              </a:r>
              <a:endParaRPr lang="en-GB" sz="2400">
                <a:latin typeface="Arial Unicode MS" pitchFamily="34" charset="-128"/>
                <a:ea typeface="MS PGothic" pitchFamily="34" charset="-128"/>
              </a:endParaRPr>
            </a:p>
          </p:txBody>
        </p:sp>
        <p:sp>
          <p:nvSpPr>
            <p:cNvPr id="122891" name="Line 11"/>
            <p:cNvSpPr>
              <a:spLocks noChangeShapeType="1"/>
            </p:cNvSpPr>
            <p:nvPr/>
          </p:nvSpPr>
          <p:spPr bwMode="auto">
            <a:xfrm>
              <a:off x="4194" y="2425"/>
              <a:ext cx="342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892" name="Line 12"/>
            <p:cNvSpPr>
              <a:spLocks noChangeShapeType="1"/>
            </p:cNvSpPr>
            <p:nvPr/>
          </p:nvSpPr>
          <p:spPr bwMode="auto">
            <a:xfrm>
              <a:off x="4194" y="2425"/>
              <a:ext cx="1440" cy="1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893" name="Line 13"/>
            <p:cNvSpPr>
              <a:spLocks noChangeShapeType="1"/>
            </p:cNvSpPr>
            <p:nvPr/>
          </p:nvSpPr>
          <p:spPr bwMode="auto">
            <a:xfrm>
              <a:off x="4194" y="3865"/>
              <a:ext cx="1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894" name="Line 14"/>
            <p:cNvSpPr>
              <a:spLocks noChangeShapeType="1"/>
            </p:cNvSpPr>
            <p:nvPr/>
          </p:nvSpPr>
          <p:spPr bwMode="auto">
            <a:xfrm>
              <a:off x="6894" y="386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895" name="Line 15"/>
            <p:cNvSpPr>
              <a:spLocks noChangeShapeType="1"/>
            </p:cNvSpPr>
            <p:nvPr/>
          </p:nvSpPr>
          <p:spPr bwMode="auto">
            <a:xfrm flipV="1">
              <a:off x="3834" y="4045"/>
              <a:ext cx="180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122896" name="AutoShape 16"/>
            <p:cNvCxnSpPr>
              <a:cxnSpLocks noChangeShapeType="1"/>
              <a:stCxn id="122888" idx="2"/>
              <a:endCxn id="122889" idx="0"/>
            </p:cNvCxnSpPr>
            <p:nvPr/>
          </p:nvCxnSpPr>
          <p:spPr bwMode="auto">
            <a:xfrm flipH="1">
              <a:off x="2844" y="4405"/>
              <a:ext cx="1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22897" name="Text Box 17"/>
            <p:cNvSpPr txBox="1">
              <a:spLocks noChangeArrowheads="1"/>
            </p:cNvSpPr>
            <p:nvPr/>
          </p:nvSpPr>
          <p:spPr bwMode="auto">
            <a:xfrm>
              <a:off x="7434" y="3325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6000"/>
                </a:lnSpc>
                <a:spcAft>
                  <a:spcPts val="600"/>
                </a:spcAft>
              </a:pPr>
              <a:r>
                <a:rPr lang="nl-NL" sz="1100">
                  <a:latin typeface="Arial Unicode MS" pitchFamily="34" charset="-128"/>
                  <a:ea typeface="MS PGothic" pitchFamily="34" charset="-128"/>
                </a:rPr>
                <a:t>Costs and benefits of responding</a:t>
              </a:r>
              <a:r>
                <a:rPr lang="nl-NL" sz="1100">
                  <a:latin typeface="Times New Roman" pitchFamily="18" charset="0"/>
                  <a:ea typeface="MS PGothic" pitchFamily="34" charset="-128"/>
                </a:rPr>
                <a:t>	</a:t>
              </a:r>
              <a:endParaRPr lang="en-GB" sz="24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2898" name="Line 18"/>
            <p:cNvSpPr>
              <a:spLocks noChangeShapeType="1"/>
            </p:cNvSpPr>
            <p:nvPr/>
          </p:nvSpPr>
          <p:spPr bwMode="auto">
            <a:xfrm>
              <a:off x="8874" y="386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899" name="Text Box 19"/>
            <p:cNvSpPr txBox="1">
              <a:spLocks noChangeArrowheads="1"/>
            </p:cNvSpPr>
            <p:nvPr/>
          </p:nvSpPr>
          <p:spPr bwMode="auto">
            <a:xfrm>
              <a:off x="9414" y="3325"/>
              <a:ext cx="126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6000"/>
                </a:lnSpc>
                <a:spcAft>
                  <a:spcPts val="600"/>
                </a:spcAft>
              </a:pPr>
              <a:r>
                <a:rPr lang="nl-NL" sz="1100">
                  <a:latin typeface="Arial Unicode MS" pitchFamily="34" charset="-128"/>
                  <a:ea typeface="MS PGothic" pitchFamily="34" charset="-128"/>
                </a:rPr>
                <a:t>Response behaviour</a:t>
              </a:r>
              <a:r>
                <a:rPr lang="nl-NL" sz="1100">
                  <a:latin typeface="Times New Roman" pitchFamily="18" charset="0"/>
                  <a:ea typeface="MS PGothic" pitchFamily="34" charset="-128"/>
                </a:rPr>
                <a:t>	</a:t>
              </a:r>
              <a:endParaRPr lang="en-GB" sz="24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2900" name="Text Box 20"/>
            <p:cNvSpPr txBox="1">
              <a:spLocks noChangeArrowheads="1"/>
            </p:cNvSpPr>
            <p:nvPr/>
          </p:nvSpPr>
          <p:spPr bwMode="auto">
            <a:xfrm>
              <a:off x="11214" y="3325"/>
              <a:ext cx="126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6000"/>
                </a:lnSpc>
                <a:spcAft>
                  <a:spcPts val="600"/>
                </a:spcAft>
              </a:pPr>
              <a:r>
                <a:rPr lang="nl-NL" sz="1100">
                  <a:latin typeface="Arial Unicode MS" pitchFamily="34" charset="-128"/>
                  <a:ea typeface="MS PGothic" pitchFamily="34" charset="-128"/>
                </a:rPr>
                <a:t>Costs and quality of data collection</a:t>
              </a:r>
              <a:endParaRPr lang="en-GB" sz="2400">
                <a:latin typeface="Arial Unicode MS" pitchFamily="34" charset="-128"/>
                <a:ea typeface="MS PGothic" pitchFamily="34" charset="-128"/>
              </a:endParaRPr>
            </a:p>
          </p:txBody>
        </p:sp>
        <p:sp>
          <p:nvSpPr>
            <p:cNvPr id="122901" name="Line 21"/>
            <p:cNvSpPr>
              <a:spLocks noChangeShapeType="1"/>
            </p:cNvSpPr>
            <p:nvPr/>
          </p:nvSpPr>
          <p:spPr bwMode="auto">
            <a:xfrm>
              <a:off x="10674" y="386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Results case studies 1</a:t>
            </a:r>
          </a:p>
        </p:txBody>
      </p:sp>
      <p:sp>
        <p:nvSpPr>
          <p:cNvPr id="1239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mtClean="0"/>
              <a:t>Response burden related to response behaviour, eg. more burden: lower and later response, more edits needed</a:t>
            </a:r>
          </a:p>
          <a:p>
            <a:pPr>
              <a:buFontTx/>
              <a:buChar char="•"/>
            </a:pPr>
            <a:r>
              <a:rPr lang="en-GB" smtClean="0"/>
              <a:t>Perceived burden related to actual burden but also by perception of NSI and usefulness statistics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Results case studies 2</a:t>
            </a:r>
          </a:p>
        </p:txBody>
      </p:sp>
      <p:sp>
        <p:nvSpPr>
          <p:cNvPr id="1249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mtClean="0"/>
              <a:t>Experiments aiming at increasing motivation by better communication did not show many of the expected effects. </a:t>
            </a:r>
          </a:p>
          <a:p>
            <a:pPr>
              <a:buFontTx/>
              <a:buChar char="•"/>
            </a:pPr>
            <a:r>
              <a:rPr lang="en-GB" smtClean="0"/>
              <a:t>The two questionnaire studies showed that questionnaire redesign can reduce actual and perceived burden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Recommendations</a:t>
            </a:r>
          </a:p>
        </p:txBody>
      </p:sp>
      <p:sp>
        <p:nvSpPr>
          <p:cNvPr id="1423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Blauw_EN">
  <a:themeElements>
    <a:clrScheme name="CBS_1">
      <a:dk1>
        <a:srgbClr val="271D6C"/>
      </a:dk1>
      <a:lt1>
        <a:srgbClr val="FFFFFF"/>
      </a:lt1>
      <a:dk2>
        <a:srgbClr val="271D6C"/>
      </a:dk2>
      <a:lt2>
        <a:srgbClr val="D8D8D8"/>
      </a:lt2>
      <a:accent1>
        <a:srgbClr val="00A1CD"/>
      </a:accent1>
      <a:accent2>
        <a:srgbClr val="0058B8"/>
      </a:accent2>
      <a:accent3>
        <a:srgbClr val="53A31D"/>
      </a:accent3>
      <a:accent4>
        <a:srgbClr val="AF0E80"/>
      </a:accent4>
      <a:accent5>
        <a:srgbClr val="FFCC00"/>
      </a:accent5>
      <a:accent6>
        <a:srgbClr val="E94C0A"/>
      </a:accent6>
      <a:hlink>
        <a:srgbClr val="271D6C"/>
      </a:hlink>
      <a:folHlink>
        <a:srgbClr val="271D6C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BS Powerpoint EN 20130709.potx" id="{1C9B7C14-A4CB-457A-8306-2ECAFB8C1A56}" vid="{F2581E76-EC71-485F-9B6C-28172D25B29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Blauw_EN</Template>
  <TotalTime>328</TotalTime>
  <Words>687</Words>
  <Application>Microsoft Office PowerPoint</Application>
  <PresentationFormat>Bildschirmpräsentation (4:3)</PresentationFormat>
  <Paragraphs>100</Paragraphs>
  <Slides>16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Corbel</vt:lpstr>
      <vt:lpstr>Arial</vt:lpstr>
      <vt:lpstr>Cambria</vt:lpstr>
      <vt:lpstr>Calibri</vt:lpstr>
      <vt:lpstr>MS PGothic</vt:lpstr>
      <vt:lpstr>Arial Unicode MS</vt:lpstr>
      <vt:lpstr>Times New Roman</vt:lpstr>
      <vt:lpstr>CBS Blauw_EN</vt:lpstr>
      <vt:lpstr>Microsoft Photo Editor 3.0-foto</vt:lpstr>
      <vt:lpstr>Folie 1</vt:lpstr>
      <vt:lpstr>Outline</vt:lpstr>
      <vt:lpstr>Acknowledgements</vt:lpstr>
      <vt:lpstr> BLUE-ETS research on burden and motivation </vt:lpstr>
      <vt:lpstr>Slovenian experiment (Bavdaž &amp; Bolko 2013)</vt:lpstr>
      <vt:lpstr>Framework for NSI communication and response behaviour </vt:lpstr>
      <vt:lpstr>Results case studies 1</vt:lpstr>
      <vt:lpstr>Results case studies 2</vt:lpstr>
      <vt:lpstr>Recommendations</vt:lpstr>
      <vt:lpstr>Promote consistent and positive image</vt:lpstr>
      <vt:lpstr> Build relationships</vt:lpstr>
      <vt:lpstr>pre-field survey communication</vt:lpstr>
      <vt:lpstr>field survey communication</vt:lpstr>
      <vt:lpstr>Post-field survey communication</vt:lpstr>
      <vt:lpstr>Directions future research</vt:lpstr>
      <vt:lpstr>How to make progress</vt:lpstr>
    </vt:vector>
  </TitlesOfParts>
  <Company>CBS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Deirdre Giesen</dc:creator>
  <cp:lastModifiedBy>zakrockiv</cp:lastModifiedBy>
  <cp:revision>36</cp:revision>
  <dcterms:created xsi:type="dcterms:W3CDTF">2013-08-25T20:06:25Z</dcterms:created>
  <dcterms:modified xsi:type="dcterms:W3CDTF">2013-09-11T06:31:02Z</dcterms:modified>
</cp:coreProperties>
</file>